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1ED83D-5854-49A9-811C-A3F7A2FAD0DD}">
  <a:tblStyle styleId="{311ED83D-5854-49A9-811C-A3F7A2FAD0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8f2808b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8f2808b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8f2808b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8f2808b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8f2808b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8f2808b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f2808b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8f2808b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8f2808b0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8f2808b0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7f2f47bac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7f2f47bac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a644e3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a644e3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7f2f47b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7f2f47b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7f2f47ba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7f2f47ba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b3600cd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b3600cd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269e470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269e470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b3600cdc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b3600cd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7f2f47bac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7f2f47ba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7f2f47bac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7f2f47ba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7f2f47bac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7f2f47ba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7f2f47ba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7f2f47ba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7f2f47ba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7f2f47ba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ffc7896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ffc7896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7f2f47ba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7f2f47ba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a05a3596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a05a359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a05a3596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a05a359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7f2f47ba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7f2f47ba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7f2f47ba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7f2f47ba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a05a3596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a05a3596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7f2f47ba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7f2f47ba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8f2808b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8f2808b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8f2808b0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38f2808b0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8f2808b0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8f2808b0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8f2808b0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8f2808b0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8f2808b0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8f2808b0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7f2f47bac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7f2f47ba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b3600cdc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2b3600cdc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e62ce8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e62ce8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8f2808b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8f2808b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a54d22cb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a54d22cb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a54d22c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a54d22c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a54d22c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a54d22c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8f2808b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8f2808b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zazi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crunchbase.com/organization/aura-health/company_financials" TargetMode="External"/><Relationship Id="rId4" Type="http://schemas.openxmlformats.org/officeDocument/2006/relationships/hyperlink" Target="https://www.nav.com/business-formation/startup-costs/" TargetMode="External"/><Relationship Id="rId5" Type="http://schemas.openxmlformats.org/officeDocument/2006/relationships/hyperlink" Target="https://www.nav.com/business-formation/startup-costs/" TargetMode="External"/><Relationship Id="rId6" Type="http://schemas.openxmlformats.org/officeDocument/2006/relationships/hyperlink" Target="https://www.nav.com/business-formation/startup-cost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 Crowd Monitoring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Area: Social Impact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475" y="2106325"/>
            <a:ext cx="5263949" cy="29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Impact Changes 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79775" y="2078875"/>
            <a:ext cx="52842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50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4</a:t>
            </a:r>
            <a:endParaRPr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0000"/>
                </a:solidFill>
              </a:rPr>
              <a:t>Decreasing</a:t>
            </a:r>
            <a:r>
              <a:rPr lang="en" sz="1500"/>
              <a:t> </a:t>
            </a:r>
            <a:r>
              <a:rPr b="1" lang="en" sz="1500"/>
              <a:t>Working Capital</a:t>
            </a:r>
            <a:r>
              <a:rPr lang="en" sz="1500"/>
              <a:t> days </a:t>
            </a:r>
            <a:r>
              <a:rPr lang="en" sz="1500"/>
              <a:t>caused</a:t>
            </a:r>
            <a:r>
              <a:rPr lang="en" sz="1500"/>
              <a:t> a </a:t>
            </a:r>
            <a:r>
              <a:rPr lang="en" sz="1500">
                <a:solidFill>
                  <a:srgbClr val="FF0000"/>
                </a:solidFill>
              </a:rPr>
              <a:t>decrease</a:t>
            </a:r>
            <a:r>
              <a:rPr lang="en" sz="1500"/>
              <a:t> in </a:t>
            </a:r>
            <a:r>
              <a:rPr b="1" lang="en" sz="1500"/>
              <a:t>Total Cash Outflow</a:t>
            </a:r>
            <a:r>
              <a:rPr lang="en" sz="1500"/>
              <a:t> which </a:t>
            </a:r>
            <a:r>
              <a:rPr b="1" lang="en" sz="1500">
                <a:solidFill>
                  <a:schemeClr val="dk2"/>
                </a:solidFill>
                <a:highlight>
                  <a:srgbClr val="00FF00"/>
                </a:highlight>
              </a:rPr>
              <a:t>positively</a:t>
            </a:r>
            <a:r>
              <a:rPr lang="en" sz="1500"/>
              <a:t> impacted our </a:t>
            </a:r>
            <a:r>
              <a:rPr b="1" lang="en" sz="1500"/>
              <a:t>Internal Rate of Return</a:t>
            </a:r>
            <a:r>
              <a:rPr lang="en" sz="1500"/>
              <a:t> to 30.75%!</a:t>
            </a:r>
            <a:endParaRPr sz="1500"/>
          </a:p>
          <a:p>
            <a:pPr indent="-32385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Added </a:t>
            </a:r>
            <a:r>
              <a:rPr lang="en" sz="1500">
                <a:solidFill>
                  <a:srgbClr val="FF0000"/>
                </a:solidFill>
              </a:rPr>
              <a:t>Financial Spending</a:t>
            </a:r>
            <a:r>
              <a:rPr lang="en" sz="1500"/>
              <a:t> + </a:t>
            </a:r>
            <a:r>
              <a:rPr lang="en" sz="1500">
                <a:solidFill>
                  <a:srgbClr val="FF0000"/>
                </a:solidFill>
              </a:rPr>
              <a:t>Initial Investment</a:t>
            </a:r>
            <a:r>
              <a:rPr lang="en" sz="1500"/>
              <a:t> details for insight </a:t>
            </a:r>
            <a:endParaRPr sz="1500"/>
          </a:p>
        </p:txBody>
      </p:sp>
      <p:sp>
        <p:nvSpPr>
          <p:cNvPr id="174" name="Google Shape;174;p22"/>
          <p:cNvSpPr txBox="1"/>
          <p:nvPr/>
        </p:nvSpPr>
        <p:spPr>
          <a:xfrm>
            <a:off x="5666175" y="1752325"/>
            <a:ext cx="31566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2</a:t>
            </a:r>
            <a:endParaRPr b="1" sz="12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Updated our Gantt chart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Adjusted our scope by setting geographical boundaries </a:t>
            </a:r>
            <a:endParaRPr b="1" sz="12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b="1" lang="en" sz="120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Stage 3</a:t>
            </a:r>
            <a:endParaRPr b="1" sz="12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Updated Gantt chart to include dependencies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Added market supporting detail, which helped us to have better design for our low fidelity prototype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Added Swot Analysis Conclusion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Added Magic Quadrant and Conclusion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D3B45"/>
                </a:solidFill>
              </a:rPr>
              <a:t>Adjusted IRR % which led to quicker break even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Planet Fitness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Promise of an increase in profit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Gym managers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Impacts all members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000" y="3152525"/>
            <a:ext cx="3132000" cy="2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500" y="19975"/>
            <a:ext cx="3933499" cy="31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Customers/Target Audience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who go to </a:t>
            </a:r>
            <a:r>
              <a:rPr lang="en" sz="1800"/>
              <a:t>the</a:t>
            </a:r>
            <a:r>
              <a:rPr lang="en" sz="1800"/>
              <a:t> gym!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 Companies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525" y="2571750"/>
            <a:ext cx="511846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7650" y="55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In-Scope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06500" y="1362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Monitoring the number of people in a gym or fitness center at a given time. </a:t>
            </a:r>
            <a:endParaRPr sz="18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monitoring can be done using our high fidelity prototype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Provide valuable insights into gym usage patterns and help improve overall gym operations.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Essex, Middlesex, Camden </a:t>
            </a:r>
            <a:r>
              <a:rPr lang="en" sz="1900"/>
              <a:t>counties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3 out of 21 counties is a valid test run 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525" y="3048751"/>
            <a:ext cx="2663475" cy="2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727650" y="62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Out-Scope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729450" y="1377975"/>
            <a:ext cx="7688700" cy="29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D3B45"/>
                </a:solidFill>
              </a:rPr>
              <a:t>Planet Fitness has over 2400 locations, and we cannot reach all of them for this project. So we will be limiting to a certain number of clubs that are in-scope within predetermined geographical boundaries.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stored could be used for other purposes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163" y="2873075"/>
            <a:ext cx="2886825" cy="22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325"/>
            <a:ext cx="4720049" cy="368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4">
            <a:alphaModFix/>
          </a:blip>
          <a:srcRect b="34520" l="0" r="0" t="0"/>
          <a:stretch/>
        </p:blipFill>
        <p:spPr>
          <a:xfrm>
            <a:off x="4202775" y="799275"/>
            <a:ext cx="4927274" cy="32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Functional </a:t>
            </a:r>
            <a:r>
              <a:rPr lang="en"/>
              <a:t>Diagram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54524" l="0" r="0" t="0"/>
          <a:stretch/>
        </p:blipFill>
        <p:spPr>
          <a:xfrm>
            <a:off x="0" y="839263"/>
            <a:ext cx="4572001" cy="392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0" l="0" r="0" t="45064"/>
          <a:stretch/>
        </p:blipFill>
        <p:spPr>
          <a:xfrm>
            <a:off x="4572000" y="535200"/>
            <a:ext cx="4370325" cy="45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727650" y="627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Research Summary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00" y="3593226"/>
            <a:ext cx="2880299" cy="15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825" y="3372098"/>
            <a:ext cx="3367675" cy="1771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29"/>
          <p:cNvGraphicFramePr/>
          <p:nvPr/>
        </p:nvGraphicFramePr>
        <p:xfrm>
          <a:off x="700900" y="141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{311ED83D-5854-49A9-811C-A3F7A2FAD0DD}</a:tableStyleId>
              </a:tblPr>
              <a:tblGrid>
                <a:gridCol w="1872650"/>
                <a:gridCol w="1949400"/>
                <a:gridCol w="1795900"/>
                <a:gridCol w="1872650"/>
              </a:tblGrid>
              <a:tr h="56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Attendance</a:t>
                      </a:r>
                      <a:r>
                        <a:rPr lang="en"/>
                        <a:t> Patterns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 Satisfaction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Gym Behaviour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Individuals’</a:t>
                      </a:r>
                      <a:r>
                        <a:rPr lang="en"/>
                        <a:t> Fitness Satisfaction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640700"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2D3B45"/>
                        </a:buClr>
                        <a:buSzPts val="12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Demographic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B45"/>
                        </a:buClr>
                        <a:buSzPts val="12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Behavioral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D3B45"/>
                        </a:buClr>
                        <a:buSzPts val="12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and situational factors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Quality of facilities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Cleanliness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Equipment availability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Staff competence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Social atmosphere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sz="1200">
                          <a:solidFill>
                            <a:srgbClr val="2D3B45"/>
                          </a:solidFill>
                        </a:rPr>
                        <a:t>Stage of </a:t>
                      </a: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change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Specific needs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Social context</a:t>
                      </a:r>
                      <a:endParaRPr i="1"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 sz="1200">
                          <a:solidFill>
                            <a:srgbClr val="2D3B45"/>
                          </a:solidFill>
                        </a:rPr>
                        <a:t>Environmental factors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sz="1200">
                          <a:solidFill>
                            <a:srgbClr val="2D3B45"/>
                          </a:solidFill>
                        </a:rPr>
                        <a:t>Demands of activities</a:t>
                      </a:r>
                      <a:endParaRPr sz="1200">
                        <a:solidFill>
                          <a:srgbClr val="2D3B45"/>
                        </a:solidFill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sz="1200">
                          <a:solidFill>
                            <a:srgbClr val="2D3B45"/>
                          </a:solidFill>
                        </a:rPr>
                        <a:t>Individual's goals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7650" y="52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Research Quantified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600" y="1097850"/>
            <a:ext cx="3338125" cy="38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914" y="1009225"/>
            <a:ext cx="2523500" cy="1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800" y="637600"/>
            <a:ext cx="2853775" cy="22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7250" y="2954425"/>
            <a:ext cx="2392024" cy="20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4197" y="3077925"/>
            <a:ext cx="2888379" cy="20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256050" y="1293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175" y="504750"/>
            <a:ext cx="5383474" cy="4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575" y="1923601"/>
            <a:ext cx="4080449" cy="213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669225" y="4391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and Roles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307875" y="1674300"/>
            <a:ext cx="77508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Huzaifah</a:t>
            </a:r>
            <a:r>
              <a:rPr lang="en" sz="1900"/>
              <a:t>: Project Leader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Devan</a:t>
            </a:r>
            <a:r>
              <a:rPr lang="en" sz="1900"/>
              <a:t>: Project Manager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Electra</a:t>
            </a:r>
            <a:r>
              <a:rPr lang="en" sz="1900"/>
              <a:t>: Presentation Manager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Everyone</a:t>
            </a:r>
            <a:r>
              <a:rPr lang="en" sz="1900"/>
              <a:t>: Market Research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Everyone</a:t>
            </a:r>
            <a:r>
              <a:rPr lang="en" sz="1900"/>
              <a:t>: Financial Research/Analysis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475" y="1449425"/>
            <a:ext cx="5075251" cy="285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Research Conclusion</a:t>
            </a:r>
            <a:endParaRPr/>
          </a:p>
        </p:txBody>
      </p:sp>
      <p:graphicFrame>
        <p:nvGraphicFramePr>
          <p:cNvPr id="248" name="Google Shape;248;p32"/>
          <p:cNvGraphicFramePr/>
          <p:nvPr/>
        </p:nvGraphicFramePr>
        <p:xfrm>
          <a:off x="95430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{311ED83D-5854-49A9-811C-A3F7A2FAD0DD}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70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Gym Attendance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Workout Duration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 Machines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Busy Areas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88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Most attend 3-4 times a week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Monday, Wednesday, and Friday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Drop in attendance on weekends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Avg 1-2 hours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Range of workout is vast: 30 min - 3 hours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Cardio machines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Weightlifting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Little time spent on stretching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Treadmills and </a:t>
                      </a:r>
                      <a:r>
                        <a:rPr lang="en"/>
                        <a:t>weight-lifting</a:t>
                      </a:r>
                      <a:r>
                        <a:rPr lang="en"/>
                        <a:t> areas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Locker room and shower areas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9" name="Google Shape;249;p32"/>
          <p:cNvSpPr txBox="1"/>
          <p:nvPr/>
        </p:nvSpPr>
        <p:spPr>
          <a:xfrm>
            <a:off x="1510675" y="4665150"/>
            <a:ext cx="63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DID THIS HELP US?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8" y="535200"/>
            <a:ext cx="8018851" cy="45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Conclusion and Actions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-Benefits provided to customers that improve their experience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-Project gives opportunities to our company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-Weaknesses may slow us down, but show us our room for improvement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-Threats can help us plan for the future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Quadrant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5709100" y="602000"/>
            <a:ext cx="3190500" cy="4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Companies Below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Challengers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24HR Fitness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Crunch Fitness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Visionaries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 Fitness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YMCA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Niche Players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Anytime Fitness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Gold’s Gym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Equinox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Snap Fitness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Orange Theory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25" y="602000"/>
            <a:ext cx="5010045" cy="4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729450" y="532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Quadrant Conclusions and Actions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729450" y="1387500"/>
            <a:ext cx="7688700" cy="29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Shows the Difference between Planet Fitness and the other competitors that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When a company can visibly be seen in the magic quadrant as closing the gap between Planet Fitness and Other companies 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727650" y="55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Ethics, Privacy, and Security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540925" y="1361850"/>
            <a:ext cx="4995300" cy="27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48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●"/>
            </a:pPr>
            <a:r>
              <a:rPr b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Ethical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issues: Potential misuse of data and infringement of privacy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○"/>
            </a:pP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Clear policies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guidelines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should be implemented to ensure ethical use of data.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○"/>
            </a:pP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conducted for all employees involved in the project.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●"/>
            </a:pPr>
            <a:r>
              <a:rPr b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risks: Unauthorized access, cyber-attacks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○"/>
            </a:pP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Strong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access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controls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regular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vulnerability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assessments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●"/>
            </a:pPr>
            <a:r>
              <a:rPr b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issues: Risk of data being shared/sold without consent, need to comply with data protection laws.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48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Char char="○"/>
            </a:pP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Clear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policies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" sz="152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anonymization</a:t>
            </a:r>
            <a:r>
              <a:rPr i="1"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 to protect gym members' privacy.</a:t>
            </a:r>
            <a:endParaRPr sz="15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325"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226" y="2029725"/>
            <a:ext cx="3492249" cy="222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727650" y="547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Implementing Ethics, Privacy, and Security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727650" y="1370875"/>
            <a:ext cx="37755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24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●"/>
            </a:pP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ersonnel costs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2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○"/>
            </a:pPr>
            <a:r>
              <a:rPr i="1" lang="en" sz="158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Training workshops</a:t>
            </a: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employees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2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●"/>
            </a:pP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costs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2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○"/>
            </a:pPr>
            <a:r>
              <a:rPr lang="en" sz="158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Access Control:</a:t>
            </a: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Firewalls, intrusion detection/prevention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2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○"/>
            </a:pPr>
            <a:r>
              <a:rPr lang="en" sz="1585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Data Management:</a:t>
            </a: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Additional servers, IAM system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24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●"/>
            </a:pP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Legal costs (worse scenario)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24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5"/>
              <a:buFont typeface="Arial"/>
              <a:buChar char="○"/>
            </a:pPr>
            <a:r>
              <a:rPr lang="en" sz="158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Unpredictable</a:t>
            </a:r>
            <a:endParaRPr sz="15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25" y="1838450"/>
            <a:ext cx="2815701" cy="14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325" y="3401100"/>
            <a:ext cx="2198775" cy="16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401094"/>
            <a:ext cx="1965425" cy="163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 - 10 Year 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01" y="535200"/>
            <a:ext cx="9021200" cy="46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- Monthly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200"/>
            <a:ext cx="9144003" cy="46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463" y="0"/>
            <a:ext cx="3919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1" y="0"/>
            <a:ext cx="39532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7650" y="556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74325" y="1247750"/>
            <a:ext cx="75084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88"/>
              <a:t>Have you ever been to the gym only to see your worst nightmare? 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88"/>
              <a:t>With this new Crowd monitoring device you will be able to check the amount of people occupying a gym of their choice.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88"/>
              <a:t>No more nervous looks, best of all, never having to waste your time by leaving for the gym during crowded hours!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88"/>
              <a:t>Not convinced? Our app even allows you to track all your stats through the year! We all have heard of spotify wrapped…. But you've never heard of reps wrapped!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572" y="3006675"/>
            <a:ext cx="1298425" cy="21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5460" r="6044" t="26788"/>
          <a:stretch/>
        </p:blipFill>
        <p:spPr>
          <a:xfrm>
            <a:off x="374325" y="4331875"/>
            <a:ext cx="3243351" cy="7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Gantt Chart</a:t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15925" y="596150"/>
            <a:ext cx="65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Stages 1-4 Plans along with Peer Review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8750"/>
            <a:ext cx="8839199" cy="35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</a:t>
            </a:r>
            <a:r>
              <a:rPr lang="en"/>
              <a:t>Gantt Chart</a:t>
            </a: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817975" y="651600"/>
            <a:ext cx="27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Meetings and Presentations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4200"/>
            <a:ext cx="8839204" cy="325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Work Breakdown Structure</a:t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750" y="634100"/>
            <a:ext cx="4678758" cy="450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375" y="3248400"/>
            <a:ext cx="2618620" cy="18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374" y="513350"/>
            <a:ext cx="2618626" cy="174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727650" y="603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Dynamics</a:t>
            </a:r>
            <a:endParaRPr sz="2822"/>
          </a:p>
        </p:txBody>
      </p:sp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618525" y="1355775"/>
            <a:ext cx="5316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 leaving the project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roles needed to be re-assigned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Picking up work of other members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675" y="2715000"/>
            <a:ext cx="4329325" cy="2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727650" y="58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Teamwork vs. Individual work</a:t>
            </a:r>
            <a:endParaRPr sz="2933"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24800" y="13694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Self pacing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Meeting deadlines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Tracking changes 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50" y="2571750"/>
            <a:ext cx="53149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20" y="3542445"/>
            <a:ext cx="2931550" cy="1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661225" y="540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Effective Communication</a:t>
            </a:r>
            <a:endParaRPr sz="2822"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727650" y="1389975"/>
            <a:ext cx="76887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Reaching out to everyone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Setting meeting times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Assigning roles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97" y="1752325"/>
            <a:ext cx="5006150" cy="33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729450" y="56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Planning and Organization</a:t>
            </a:r>
            <a:endParaRPr sz="3044"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729450" y="1337025"/>
            <a:ext cx="76887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Using Gantt chart to stay organized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Using Gantt chart to set meeting times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Different platforms to communicate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Shared folders and documents</a:t>
            </a:r>
            <a:endParaRPr sz="1900"/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8491" l="0" r="0" t="0"/>
          <a:stretch/>
        </p:blipFill>
        <p:spPr>
          <a:xfrm>
            <a:off x="5525500" y="1444425"/>
            <a:ext cx="3618500" cy="357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</a:t>
            </a:r>
            <a:r>
              <a:rPr lang="en"/>
              <a:t> Appendices</a:t>
            </a:r>
            <a:endParaRPr/>
          </a:p>
        </p:txBody>
      </p:sp>
      <p:sp>
        <p:nvSpPr>
          <p:cNvPr id="374" name="Google Shape;374;p50"/>
          <p:cNvSpPr txBox="1"/>
          <p:nvPr/>
        </p:nvSpPr>
        <p:spPr>
          <a:xfrm>
            <a:off x="416050" y="1935325"/>
            <a:ext cx="8187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Thomas, J. J., Nelson, J. K., &amp; Silverman, S. J. (2018). An Examination of Demographic, Behavioral, and Situational Predictors of Fitness Center Attendance. Journal of Sport Behavior, 41(3), 298-313.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Aaltonen, S., Leskinen, T., Heinonen, O. J., Kujala, U. M., &amp; Kaprio, J. (2014). Health and fitness clubs–Determinants of attendance and customer satisfaction. Journal of Sports Science &amp; Medicine, 13(4), 767-774.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Prochaska, J. J., Spring, B., &amp; Nigg, C. R. (2008). Multiple health behavior change research: An introduction and overview. Preventive Medicine, 46(3), 181-188.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Nigg, C. R., &amp; Allegrante, J. P. (2016). Reflections from the Intersection of Behavioral Science and the Fitness Industry. Journal of Behavioral Medicine, 39(1), 1-6.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Reaburn, P., &amp; Dascombe, B. (2008). How do we know if athletes are fit? The concept of fitness in athletics. Journal of Science and Medicine in Sport, 11(5), 428-438.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Buman, M. P., Winter, S. J., Sheats, J. L., Hekler, E. B., Otten, J. J., Grieco, L. A., ... &amp; King, A. C. (2016). The Active-At-Work pilot study: a worksite intervention to increase physical activity. American Journal of Preventive Medicine, 50(2), e71-e81.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Appendices</a:t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416050" y="1759300"/>
            <a:ext cx="8187600" cy="3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Carlson, J. A., Sallis, J. F., Conway, T. L., Saelens, B. E., Frank, L. D., Kerr, J., ... &amp; Cain, K. L. (2012). Interactions between psychosocial and built environment factors in explaining older adults' physical activity. Preventive Medicine, 54(1), 68-73.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Dubbert, P. M., Cooper, K. M., Kirchner, K. A., Meydrech, E. F., Bilbrew, D., &amp; Franks, R. D. (2018). Effects of nurse counseling on walking for exercise in elderly primary care patients. The Journals of Gerontology: Series A, 53(5), M314-M319.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Finkelstein, E. A., Trogdon, J. G., Cohen, J. W., &amp; Dietz, W. (2009). Annual medical spending attributable to obesity: payer-and service-specific estimates. Health Affairs, 28(5), w822-w831.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Pescatello, L. S., MacDonald, H. V., Ash, G. I., Lamberti, L., Farquhar, W. B., Arena, R., ... &amp; Johnson, B. T. (2015). Assessing the existing professional exercise recommendations for hypertension: a review and recommendations for future research priorities. Mayo Clinic Proceedings, 90(6), 801-812.from</a:t>
            </a:r>
            <a:r>
              <a:rPr lang="en" sz="11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https://www.crunchbase.com/organization/aura-health/company_financials</a:t>
            </a:r>
            <a:endParaRPr sz="11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Nav. (n.d.). Startup Costs: How Much Money Will You Need? Retrieved February 14, 2023, from</a:t>
            </a:r>
            <a:r>
              <a:rPr lang="en" sz="11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https://www.nav.com/business-formation/startup-costs/</a:t>
            </a:r>
            <a:endParaRPr sz="11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Nav. (n.d.). The Costs of Starting a Business: A Guide to Understanding Startup Costs. Retrieved February 14, 2023, from</a:t>
            </a:r>
            <a:r>
              <a:rPr lang="en" sz="11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https://www.nav.com/business-formation/startup-costs/</a:t>
            </a:r>
            <a:endParaRPr sz="11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Nav. (n.d.). What are Common Business Startup Costs? Retrieved February 14, 2023, from</a:t>
            </a:r>
            <a:r>
              <a:rPr lang="en" sz="11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https://www.nav.com/business-formation/startup-costs/</a:t>
            </a:r>
            <a:endParaRPr sz="11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7650" y="556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74325" y="1247750"/>
            <a:ext cx="75084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88"/>
              <a:t>Have you ever been to the gym only to see your worst nightmare? 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88"/>
              <a:t>With this new Crowd monitoring device you will be able to check the amount of people occupying a gym of their choice.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88"/>
              <a:t>No more nervous looks, best of all, never having to waste your time by leaving for the gym during crowded hours!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88"/>
              <a:t>Not convinced? Our app even allows you to track all your stats through the year! We all have heard of spotify wrapped…. But you've never heard of reps wrapped!</a:t>
            </a:r>
            <a:endParaRPr sz="338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572" y="3006675"/>
            <a:ext cx="1298425" cy="21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5460" r="6044" t="26788"/>
          <a:stretch/>
        </p:blipFill>
        <p:spPr>
          <a:xfrm>
            <a:off x="374325" y="4331875"/>
            <a:ext cx="3243351" cy="7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High-Fidelity UX Design 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5" y="535200"/>
            <a:ext cx="2286600" cy="406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313" y="535200"/>
            <a:ext cx="2286600" cy="406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176" y="535175"/>
            <a:ext cx="2286600" cy="4065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647275" y="4484700"/>
            <a:ext cx="3987600" cy="535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634875" y="4519350"/>
            <a:ext cx="3895200" cy="465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40798" l="14329" r="57480" t="16972"/>
          <a:stretch/>
        </p:blipFill>
        <p:spPr>
          <a:xfrm>
            <a:off x="-140650" y="1678499"/>
            <a:ext cx="2012300" cy="1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15372" l="52944" r="11707" t="29685"/>
          <a:stretch/>
        </p:blipFill>
        <p:spPr>
          <a:xfrm>
            <a:off x="6483838" y="3312750"/>
            <a:ext cx="1939387" cy="19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>
            <a:stCxn id="126" idx="3"/>
          </p:cNvCxnSpPr>
          <p:nvPr/>
        </p:nvCxnSpPr>
        <p:spPr>
          <a:xfrm>
            <a:off x="1871650" y="2661949"/>
            <a:ext cx="4612200" cy="11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40798" l="14329" r="57480" t="16972"/>
          <a:stretch/>
        </p:blipFill>
        <p:spPr>
          <a:xfrm>
            <a:off x="1968375" y="569400"/>
            <a:ext cx="1134695" cy="1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15372" l="52944" r="11707" t="29685"/>
          <a:stretch/>
        </p:blipFill>
        <p:spPr>
          <a:xfrm>
            <a:off x="6662620" y="1760275"/>
            <a:ext cx="1093579" cy="110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8"/>
          <p:cNvCxnSpPr/>
          <p:nvPr/>
        </p:nvCxnSpPr>
        <p:spPr>
          <a:xfrm>
            <a:off x="2841750" y="1055899"/>
            <a:ext cx="3906000" cy="97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8"/>
          <p:cNvSpPr txBox="1"/>
          <p:nvPr/>
        </p:nvSpPr>
        <p:spPr>
          <a:xfrm>
            <a:off x="3617575" y="95900"/>
            <a:ext cx="485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High-Fidelity Prototype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40798" l="14329" r="57480" t="16972"/>
          <a:stretch/>
        </p:blipFill>
        <p:spPr>
          <a:xfrm>
            <a:off x="-140650" y="1678499"/>
            <a:ext cx="2012300" cy="1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15372" l="52944" r="11707" t="29685"/>
          <a:stretch/>
        </p:blipFill>
        <p:spPr>
          <a:xfrm>
            <a:off x="6483838" y="3312750"/>
            <a:ext cx="1939387" cy="19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9"/>
          <p:cNvCxnSpPr>
            <a:stCxn id="137" idx="3"/>
          </p:cNvCxnSpPr>
          <p:nvPr/>
        </p:nvCxnSpPr>
        <p:spPr>
          <a:xfrm>
            <a:off x="1871650" y="2661949"/>
            <a:ext cx="4612200" cy="11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40798" l="14329" r="57480" t="16972"/>
          <a:stretch/>
        </p:blipFill>
        <p:spPr>
          <a:xfrm>
            <a:off x="1968375" y="569400"/>
            <a:ext cx="1134695" cy="1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15372" l="52944" r="11707" t="29685"/>
          <a:stretch/>
        </p:blipFill>
        <p:spPr>
          <a:xfrm>
            <a:off x="6662620" y="1760275"/>
            <a:ext cx="1093579" cy="110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/>
          <p:nvPr/>
        </p:nvCxnSpPr>
        <p:spPr>
          <a:xfrm>
            <a:off x="2841750" y="1055899"/>
            <a:ext cx="3906000" cy="97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41934">
            <a:off x="2388456" y="2700731"/>
            <a:ext cx="2176415" cy="2199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9"/>
          <p:cNvCxnSpPr>
            <a:stCxn id="137" idx="0"/>
            <a:endCxn id="140" idx="1"/>
          </p:cNvCxnSpPr>
          <p:nvPr/>
        </p:nvCxnSpPr>
        <p:spPr>
          <a:xfrm flipH="1" rot="10800000">
            <a:off x="865500" y="1124099"/>
            <a:ext cx="1102800" cy="5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 txBox="1"/>
          <p:nvPr/>
        </p:nvSpPr>
        <p:spPr>
          <a:xfrm rot="-1685969">
            <a:off x="636641" y="1048516"/>
            <a:ext cx="1422918" cy="4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20 inches apart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40798" l="14329" r="57480" t="16972"/>
          <a:stretch/>
        </p:blipFill>
        <p:spPr>
          <a:xfrm>
            <a:off x="-140650" y="1678499"/>
            <a:ext cx="2012300" cy="1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15372" l="52944" r="11707" t="29685"/>
          <a:stretch/>
        </p:blipFill>
        <p:spPr>
          <a:xfrm>
            <a:off x="6483838" y="3312750"/>
            <a:ext cx="1939387" cy="19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0"/>
          <p:cNvCxnSpPr>
            <a:stCxn id="150" idx="3"/>
          </p:cNvCxnSpPr>
          <p:nvPr/>
        </p:nvCxnSpPr>
        <p:spPr>
          <a:xfrm>
            <a:off x="1871650" y="2661949"/>
            <a:ext cx="4612200" cy="110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40798" l="14329" r="57480" t="16972"/>
          <a:stretch/>
        </p:blipFill>
        <p:spPr>
          <a:xfrm>
            <a:off x="1968375" y="569400"/>
            <a:ext cx="1134695" cy="1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15372" l="52944" r="11707" t="29685"/>
          <a:stretch/>
        </p:blipFill>
        <p:spPr>
          <a:xfrm>
            <a:off x="6662620" y="1760275"/>
            <a:ext cx="1093579" cy="110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0"/>
          <p:cNvCxnSpPr/>
          <p:nvPr/>
        </p:nvCxnSpPr>
        <p:spPr>
          <a:xfrm>
            <a:off x="2841750" y="1055899"/>
            <a:ext cx="3906000" cy="97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41934">
            <a:off x="2898381" y="997831"/>
            <a:ext cx="2176415" cy="2199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0"/>
          <p:cNvCxnSpPr>
            <a:stCxn id="150" idx="0"/>
            <a:endCxn id="153" idx="1"/>
          </p:cNvCxnSpPr>
          <p:nvPr/>
        </p:nvCxnSpPr>
        <p:spPr>
          <a:xfrm flipH="1" rot="10800000">
            <a:off x="865500" y="1124099"/>
            <a:ext cx="1102800" cy="5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/>
        </p:nvSpPr>
        <p:spPr>
          <a:xfrm rot="-1685969">
            <a:off x="636641" y="1048516"/>
            <a:ext cx="1422918" cy="4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20 inches apart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1278825" y="4043650"/>
            <a:ext cx="20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Counter Updates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7650" y="55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727650" y="1886275"/>
            <a:ext cx="7688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2D3B45"/>
                </a:solidFill>
                <a:latin typeface="Arial"/>
                <a:ea typeface="Arial"/>
                <a:cs typeface="Arial"/>
                <a:sym typeface="Arial"/>
              </a:rPr>
              <a:t>Enhancing the “Crowd Meter” feature in the planet fitness application to enable users to track the number of people on a real time basis.</a:t>
            </a:r>
            <a:endParaRPr sz="32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50" y="3383600"/>
            <a:ext cx="3519800" cy="17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86775"/>
            <a:ext cx="3930050" cy="20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601393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